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Lst>
  <p:sldSz cx="9144000" cy="5143500" type="screen16x9"/>
  <p:notesSz cx="6858000" cy="9144000"/>
  <p:embeddedFontLst>
    <p:embeddedFont>
      <p:font typeface="Inter" charset="0"/>
      <p:regular r:id="rId16"/>
      <p:bold r:id="rId17"/>
    </p:embeddedFont>
    <p:embeddedFont>
      <p:font typeface="Tahoma" pitchFamily="34" charset="0"/>
      <p:regular r:id="rId18"/>
      <p:bold r:id="rId19"/>
    </p:embeddedFont>
    <p:embeddedFont>
      <p:font typeface="Calibri" pitchFamily="34" charset="0"/>
      <p:regular r:id="rId20"/>
      <p:bold r:id="rId21"/>
      <p:italic r:id="rId22"/>
      <p:boldItalic r:id="rId23"/>
    </p:embeddedFont>
    <p:embeddedFont>
      <p:font typeface="Trebuchet MS" pitchFamily="34" charset="0"/>
      <p:regular r:id="rId24"/>
      <p:bold r:id="rId25"/>
      <p:italic r:id="rId26"/>
      <p:boldItalic r:id="rId27"/>
    </p:embeddedFont>
    <p:embeddedFont>
      <p:font typeface="Garamond" pitchFamily="18"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453528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e615a1294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e615a1294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200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193965"/>
            <a:ext cx="9144000" cy="119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1771650"/>
            <a:ext cx="4114800" cy="84582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3" name="Subtitle 2"/>
          <p:cNvSpPr>
            <a:spLocks noGrp="1"/>
          </p:cNvSpPr>
          <p:nvPr>
            <p:ph type="subTitle" idx="1"/>
          </p:nvPr>
        </p:nvSpPr>
        <p:spPr>
          <a:xfrm>
            <a:off x="2565400" y="2284095"/>
            <a:ext cx="4013200" cy="321469"/>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Title 11"/>
          <p:cNvSpPr>
            <a:spLocks noGrp="1"/>
          </p:cNvSpPr>
          <p:nvPr>
            <p:ph type="title"/>
          </p:nvPr>
        </p:nvSpPr>
        <p:spPr>
          <a:xfrm>
            <a:off x="2565400" y="1798320"/>
            <a:ext cx="4013200" cy="449580"/>
          </a:xfrm>
          <a:noFill/>
          <a:ln>
            <a:noFill/>
          </a:ln>
        </p:spPr>
        <p:txBody>
          <a:bodyPr bIns="0" anchor="b"/>
          <a:lstStyle>
            <a:lvl1pPr>
              <a:defRPr>
                <a:effectLst>
                  <a:glow rad="88900">
                    <a:schemeClr val="tx1">
                      <a:alpha val="60000"/>
                    </a:schemeClr>
                  </a:glow>
                </a:effectLst>
              </a:defRPr>
            </a:lvl1pPr>
          </a:lstStyle>
          <a:p>
            <a:r>
              <a:rPr lang="en-US" smtClean="0"/>
              <a:t>Click to edit Master title style</a:t>
            </a:r>
            <a:endParaRPr lang="en-US" dirty="0"/>
          </a:p>
        </p:txBody>
      </p:sp>
      <p:sp>
        <p:nvSpPr>
          <p:cNvPr id="11" name="Date Placeholder 10"/>
          <p:cNvSpPr>
            <a:spLocks noGrp="1"/>
          </p:cNvSpPr>
          <p:nvPr>
            <p:ph type="dt" sz="half" idx="10"/>
          </p:nvPr>
        </p:nvSpPr>
        <p:spPr bwMode="black"/>
        <p:txBody>
          <a:bodyPr/>
          <a:lstStyle/>
          <a:p>
            <a:fld id="{25AE17C7-B787-4E50-994D-5E804113A1E9}" type="datetime4">
              <a:rPr lang="en-US" smtClean="0"/>
              <a:pPr/>
              <a:t>June 19, 2024</a:t>
            </a:fld>
            <a:endParaRPr lang="en-US" dirty="0"/>
          </a:p>
        </p:txBody>
      </p:sp>
      <p:sp>
        <p:nvSpPr>
          <p:cNvPr id="17" name="Slide Number Placeholder 16"/>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9" name="Footer Placeholder 1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DD7A28-FA93-4136-BDC1-BCCB2687E678}"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5124450" y="2571552"/>
            <a:ext cx="51435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685801"/>
            <a:ext cx="6629400" cy="3771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DD7A28-FA93-4136-BDC1-BCCB2687E678}" type="datetimeFigureOut">
              <a:rPr lang="en-US" smtClean="0"/>
              <a:pPr/>
              <a:t>6/19/2024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 name="Vertical Title 1"/>
          <p:cNvSpPr>
            <a:spLocks noGrp="1"/>
          </p:cNvSpPr>
          <p:nvPr>
            <p:ph type="title" orient="vert"/>
          </p:nvPr>
        </p:nvSpPr>
        <p:spPr>
          <a:xfrm>
            <a:off x="7239000" y="685801"/>
            <a:ext cx="926980" cy="3771900"/>
          </a:xfrm>
        </p:spPr>
        <p:txBody>
          <a:bodyPr vert="eaVert"/>
          <a:lstStyle/>
          <a:p>
            <a:r>
              <a:rPr lang="en-US" smtClean="0"/>
              <a:t>Click to edit Master title style</a:t>
            </a:r>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 and body_alt3">
    <p:spTree>
      <p:nvGrpSpPr>
        <p:cNvPr id="1" name="Shape 212"/>
        <p:cNvGrpSpPr/>
        <p:nvPr/>
      </p:nvGrpSpPr>
      <p:grpSpPr>
        <a:xfrm>
          <a:off x="0" y="0"/>
          <a:ext cx="0" cy="0"/>
          <a:chOff x="0" y="0"/>
          <a:chExt cx="0" cy="0"/>
        </a:xfrm>
      </p:grpSpPr>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1"/>
        <p:cNvGrpSpPr/>
        <p:nvPr/>
      </p:nvGrpSpPr>
      <p:grpSpPr>
        <a:xfrm>
          <a:off x="0" y="0"/>
          <a:ext cx="0" cy="0"/>
          <a:chOff x="0" y="0"/>
          <a:chExt cx="0" cy="0"/>
        </a:xfrm>
      </p:grpSpPr>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1515618"/>
            <a:ext cx="8229600" cy="305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11" name="Date Placeholder 10"/>
          <p:cNvSpPr>
            <a:spLocks noGrp="1"/>
          </p:cNvSpPr>
          <p:nvPr>
            <p:ph type="dt" sz="half" idx="14"/>
          </p:nvPr>
        </p:nvSpPr>
        <p:spPr/>
        <p:txBody>
          <a:bodyPr/>
          <a:lstStyle/>
          <a:p>
            <a:fld id="{8995D68B-21AC-438B-BECE-4F17DA129F19}" type="datetime4">
              <a:rPr lang="en-US" smtClean="0"/>
              <a:pPr/>
              <a:t>June 19, 2024</a:t>
            </a:fld>
            <a:endParaRPr lang="en-US" dirty="0"/>
          </a:p>
        </p:txBody>
      </p:sp>
      <p:sp>
        <p:nvSpPr>
          <p:cNvPr id="12" name="Slide Number Placeholder 11"/>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Footer Placeholder 12"/>
          <p:cNvSpPr>
            <a:spLocks noGrp="1"/>
          </p:cNvSpPr>
          <p:nvPr>
            <p:ph type="ftr" sz="quarter" idx="16"/>
          </p:nvPr>
        </p:nvSpPr>
        <p:spPr/>
        <p:txBody>
          <a:bodyPr/>
          <a:lstStyle/>
          <a:p>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2942082"/>
            <a:ext cx="9144000" cy="2201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2941320"/>
            <a:ext cx="9144000" cy="1191"/>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2526030"/>
            <a:ext cx="4114800" cy="84582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3" y="2525435"/>
            <a:ext cx="4085897" cy="530116"/>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smtClean="0"/>
              <a:t>Click to edit Master title style</a:t>
            </a:r>
            <a:endParaRPr lang="en-US" dirty="0"/>
          </a:p>
        </p:txBody>
      </p:sp>
      <p:sp>
        <p:nvSpPr>
          <p:cNvPr id="10" name="Subtitle 2"/>
          <p:cNvSpPr>
            <a:spLocks noGrp="1"/>
          </p:cNvSpPr>
          <p:nvPr>
            <p:ph type="subTitle" idx="1"/>
          </p:nvPr>
        </p:nvSpPr>
        <p:spPr bwMode="black">
          <a:xfrm>
            <a:off x="2518543" y="3063433"/>
            <a:ext cx="4106917" cy="297821"/>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Date Placeholder 12"/>
          <p:cNvSpPr>
            <a:spLocks noGrp="1"/>
          </p:cNvSpPr>
          <p:nvPr>
            <p:ph type="dt" sz="half" idx="10"/>
          </p:nvPr>
        </p:nvSpPr>
        <p:spPr/>
        <p:txBody>
          <a:bodyPr/>
          <a:lstStyle/>
          <a:p>
            <a:fld id="{679F0FCF-2EA5-4FF5-AF14-1CA9C8854AAB}" type="datetime4">
              <a:rPr lang="en-US" smtClean="0"/>
              <a:pPr/>
              <a:t>June 19, 2024</a:t>
            </a:fld>
            <a:endParaRPr lang="en-US" dirty="0"/>
          </a:p>
        </p:txBody>
      </p:sp>
      <p:sp>
        <p:nvSpPr>
          <p:cNvPr id="14" name="Slide Number Placeholder 13"/>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5" name="Footer Placeholder 14"/>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1515618"/>
            <a:ext cx="4023360" cy="30038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0"/>
          <p:cNvSpPr>
            <a:spLocks noGrp="1"/>
          </p:cNvSpPr>
          <p:nvPr>
            <p:ph sz="quarter" idx="14"/>
          </p:nvPr>
        </p:nvSpPr>
        <p:spPr>
          <a:xfrm>
            <a:off x="4663440" y="1515618"/>
            <a:ext cx="4023360" cy="30038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5"/>
          </p:nvPr>
        </p:nvSpPr>
        <p:spPr/>
        <p:txBody>
          <a:bodyPr/>
          <a:lstStyle/>
          <a:p>
            <a:fld id="{F9E781C6-1634-4A56-B2BE-62150BE83935}" type="datetime4">
              <a:rPr lang="en-US" smtClean="0"/>
              <a:pPr/>
              <a:t>June 19, 2024</a:t>
            </a:fld>
            <a:endParaRPr lang="en-US" dirty="0"/>
          </a:p>
        </p:txBody>
      </p:sp>
      <p:sp>
        <p:nvSpPr>
          <p:cNvPr id="12" name="Slide Number Placeholder 11"/>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Footer Placeholder 12"/>
          <p:cNvSpPr>
            <a:spLocks noGrp="1"/>
          </p:cNvSpPr>
          <p:nvPr>
            <p:ph type="ftr" sz="quarter" idx="17"/>
          </p:nvPr>
        </p:nvSpPr>
        <p:spPr/>
        <p:txBody>
          <a:bodyPr/>
          <a:lstStyle/>
          <a:p>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114550"/>
            <a:ext cx="4023360" cy="2407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30"/>
          <p:cNvSpPr>
            <a:spLocks noGrp="1"/>
          </p:cNvSpPr>
          <p:nvPr>
            <p:ph sz="quarter" idx="14"/>
          </p:nvPr>
        </p:nvSpPr>
        <p:spPr>
          <a:xfrm>
            <a:off x="4663440" y="2112264"/>
            <a:ext cx="4023360" cy="2407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half" idx="2"/>
          </p:nvPr>
        </p:nvSpPr>
        <p:spPr>
          <a:xfrm>
            <a:off x="457200" y="1515618"/>
            <a:ext cx="4023360" cy="528066"/>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63440" y="1515618"/>
            <a:ext cx="4023360" cy="528066"/>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smtClean="0"/>
              <a:t>Click to edit Master text styles</a:t>
            </a:r>
          </a:p>
        </p:txBody>
      </p:sp>
      <p:sp>
        <p:nvSpPr>
          <p:cNvPr id="11" name="Date Placeholder 10"/>
          <p:cNvSpPr>
            <a:spLocks noGrp="1"/>
          </p:cNvSpPr>
          <p:nvPr>
            <p:ph type="dt" sz="half" idx="16"/>
          </p:nvPr>
        </p:nvSpPr>
        <p:spPr/>
        <p:txBody>
          <a:bodyPr/>
          <a:lstStyle/>
          <a:p>
            <a:fld id="{A9372AC2-3C75-4F5F-A929-48958086FE36}" type="datetime4">
              <a:rPr lang="en-US" smtClean="0"/>
              <a:pPr/>
              <a:t>June 19, 2024</a:t>
            </a:fld>
            <a:endParaRPr lang="en-US" dirty="0"/>
          </a:p>
        </p:txBody>
      </p:sp>
      <p:sp>
        <p:nvSpPr>
          <p:cNvPr id="12" name="Slide Number Placeholder 11"/>
          <p:cNvSpPr>
            <a:spLocks noGrp="1"/>
          </p:cNvSpPr>
          <p:nvPr>
            <p:ph type="sldNum" sz="quarter" idx="17"/>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Footer Placeholder 12"/>
          <p:cNvSpPr>
            <a:spLocks noGrp="1"/>
          </p:cNvSpPr>
          <p:nvPr>
            <p:ph type="ftr" sz="quarter" idx="18"/>
          </p:nvPr>
        </p:nvSpPr>
        <p:spPr/>
        <p:txBody>
          <a:bodyPr/>
          <a:lstStyle/>
          <a:p>
            <a:endParaRPr lang="en-US" dirty="0"/>
          </a:p>
        </p:txBody>
      </p:sp>
      <p:sp>
        <p:nvSpPr>
          <p:cNvPr id="18" name="Title 1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a:p>
        </p:txBody>
      </p:sp>
      <p:sp>
        <p:nvSpPr>
          <p:cNvPr id="15" name="Date Placeholder 14"/>
          <p:cNvSpPr>
            <a:spLocks noGrp="1"/>
          </p:cNvSpPr>
          <p:nvPr>
            <p:ph type="dt" sz="half" idx="10"/>
          </p:nvPr>
        </p:nvSpPr>
        <p:spPr/>
        <p:txBody>
          <a:bodyPr/>
          <a:lstStyle/>
          <a:p>
            <a:fld id="{17509CF4-4C1A-45DC-BADA-6EFF91CB9ABB}" type="datetime4">
              <a:rPr lang="en-US" smtClean="0"/>
              <a:pPr/>
              <a:t>June 19, 2024</a:t>
            </a:fld>
            <a:endParaRPr lang="en-US" dirty="0"/>
          </a:p>
        </p:txBody>
      </p:sp>
      <p:sp>
        <p:nvSpPr>
          <p:cNvPr id="16" name="Slide Number Placeholder 15"/>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C53951C0-B478-4858-ABC7-96406A1C0480}" type="datetime4">
              <a:rPr lang="en-US" smtClean="0"/>
              <a:pPr/>
              <a:t>June 19, 2024</a:t>
            </a:fld>
            <a:endParaRPr lang="en-US" dirty="0"/>
          </a:p>
        </p:txBody>
      </p:sp>
      <p:sp>
        <p:nvSpPr>
          <p:cNvPr id="8" name="Slide Number Placeholder 7"/>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435894"/>
            <a:ext cx="6172200" cy="26331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1737360" y="4135374"/>
            <a:ext cx="5669280" cy="41148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6" name="Date Placeholder 15"/>
          <p:cNvSpPr>
            <a:spLocks noGrp="1"/>
          </p:cNvSpPr>
          <p:nvPr>
            <p:ph type="dt" sz="half" idx="15"/>
          </p:nvPr>
        </p:nvSpPr>
        <p:spPr/>
        <p:txBody>
          <a:bodyPr/>
          <a:lstStyle/>
          <a:p>
            <a:fld id="{B867641A-9D94-4BD6-862F-F651067079BC}" type="datetime4">
              <a:rPr lang="en-US" smtClean="0"/>
              <a:pPr/>
              <a:t>June 19, 2024</a:t>
            </a:fld>
            <a:endParaRPr lang="en-US" dirty="0"/>
          </a:p>
        </p:txBody>
      </p:sp>
      <p:sp>
        <p:nvSpPr>
          <p:cNvPr id="19" name="Slide Number Placeholder 18"/>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3" name="Footer Placeholder 22"/>
          <p:cNvSpPr>
            <a:spLocks noGrp="1"/>
          </p:cNvSpPr>
          <p:nvPr>
            <p:ph type="ftr" sz="quarter" idx="17"/>
          </p:nvPr>
        </p:nvSpPr>
        <p:spPr/>
        <p:txBody>
          <a:bodyPr/>
          <a:lstStyle/>
          <a:p>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1520188"/>
            <a:ext cx="5439582" cy="2447813"/>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1737360" y="4137660"/>
            <a:ext cx="5669280" cy="41148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
        <p:nvSpPr>
          <p:cNvPr id="12" name="Title 11"/>
          <p:cNvSpPr>
            <a:spLocks noGrp="1"/>
          </p:cNvSpPr>
          <p:nvPr>
            <p:ph type="title"/>
          </p:nvPr>
        </p:nvSpPr>
        <p:spPr>
          <a:xfrm>
            <a:off x="2514600" y="731520"/>
            <a:ext cx="4114800" cy="525780"/>
          </a:xfrm>
        </p:spPr>
        <p:txBody>
          <a:bodyPr/>
          <a:lstStyle/>
          <a:p>
            <a:r>
              <a:rPr lang="en-US" smtClean="0"/>
              <a:t>Click to edit Master title style</a:t>
            </a:r>
            <a:endParaRPr lang="en-US"/>
          </a:p>
        </p:txBody>
      </p:sp>
      <p:sp>
        <p:nvSpPr>
          <p:cNvPr id="13" name="Date Placeholder 12"/>
          <p:cNvSpPr>
            <a:spLocks noGrp="1"/>
          </p:cNvSpPr>
          <p:nvPr>
            <p:ph type="dt" sz="half" idx="14"/>
          </p:nvPr>
        </p:nvSpPr>
        <p:spPr>
          <a:xfrm>
            <a:off x="2981325" y="204885"/>
            <a:ext cx="3181350" cy="219075"/>
          </a:xfrm>
        </p:spPr>
        <p:txBody>
          <a:bodyPr/>
          <a:lstStyle/>
          <a:p>
            <a:fld id="{D74F0C02-0EF4-4745-9D82-E8D3F59464E3}" type="datetime4">
              <a:rPr lang="en-US" smtClean="0"/>
              <a:pPr/>
              <a:t>June 19, 2024</a:t>
            </a:fld>
            <a:endParaRPr lang="en-US" dirty="0"/>
          </a:p>
        </p:txBody>
      </p:sp>
      <p:sp>
        <p:nvSpPr>
          <p:cNvPr id="14" name="Slide Number Placeholder 13"/>
          <p:cNvSpPr>
            <a:spLocks noGrp="1"/>
          </p:cNvSpPr>
          <p:nvPr>
            <p:ph type="sldNum" sz="quarter" idx="15"/>
          </p:nvPr>
        </p:nvSpPr>
        <p:spPr>
          <a:xfrm>
            <a:off x="4038600" y="4629150"/>
            <a:ext cx="1066800" cy="228600"/>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5" name="Footer Placeholder 14"/>
          <p:cNvSpPr>
            <a:spLocks noGrp="1"/>
          </p:cNvSpPr>
          <p:nvPr>
            <p:ph type="ftr" sz="quarter" idx="16"/>
          </p:nvPr>
        </p:nvSpPr>
        <p:spPr>
          <a:xfrm>
            <a:off x="1447800" y="4864894"/>
            <a:ext cx="6248400" cy="219075"/>
          </a:xfrm>
        </p:spPr>
        <p:txBody>
          <a:bodyPr/>
          <a:lstStyle/>
          <a:p>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001980"/>
            <a:ext cx="9144000" cy="414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514476"/>
            <a:ext cx="8229600" cy="308800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81325" y="204885"/>
            <a:ext cx="3181350" cy="219075"/>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87367800-479D-41B0-B3F2-2DCE95BA1381}" type="datetime4">
              <a:rPr lang="en-US" smtClean="0"/>
              <a:pPr/>
              <a:t>June 19, 2024</a:t>
            </a:fld>
            <a:endParaRPr lang="en-US" dirty="0"/>
          </a:p>
        </p:txBody>
      </p:sp>
      <p:sp>
        <p:nvSpPr>
          <p:cNvPr id="5" name="Footer Placeholder 4"/>
          <p:cNvSpPr>
            <a:spLocks noGrp="1"/>
          </p:cNvSpPr>
          <p:nvPr>
            <p:ph type="ftr" sz="quarter" idx="3"/>
          </p:nvPr>
        </p:nvSpPr>
        <p:spPr>
          <a:xfrm>
            <a:off x="1447800" y="4864894"/>
            <a:ext cx="6248400" cy="219075"/>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4038600" y="4629150"/>
            <a:ext cx="1066800" cy="228600"/>
          </a:xfrm>
          <a:prstGeom prst="rect">
            <a:avLst/>
          </a:prstGeom>
          <a:ln>
            <a:noFill/>
          </a:ln>
        </p:spPr>
        <p:txBody>
          <a:bodyPr vert="horz" lIns="0" tIns="0" rIns="0" bIns="0" rtlCol="0" anchor="ctr">
            <a:normAutofit/>
          </a:bodyPr>
          <a:lstStyle>
            <a:lvl1pPr algn="ctr">
              <a:defRPr sz="1200" b="1">
                <a:solidFill>
                  <a:schemeClr val="tx1"/>
                </a:solidFill>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10" name="Straight Connector 9"/>
          <p:cNvCxnSpPr/>
          <p:nvPr/>
        </p:nvCxnSpPr>
        <p:spPr>
          <a:xfrm>
            <a:off x="0" y="998577"/>
            <a:ext cx="9144000" cy="1191"/>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731520"/>
            <a:ext cx="4114800" cy="52578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lin ang="5400012" scaled="0"/>
        </a:gradFill>
        <a:effectLst/>
      </p:bgPr>
    </p:bg>
    <p:spTree>
      <p:nvGrpSpPr>
        <p:cNvPr id="1" name="Shape 227"/>
        <p:cNvGrpSpPr/>
        <p:nvPr/>
      </p:nvGrpSpPr>
      <p:grpSpPr>
        <a:xfrm>
          <a:off x="0" y="0"/>
          <a:ext cx="0" cy="0"/>
          <a:chOff x="0" y="0"/>
          <a:chExt cx="0" cy="0"/>
        </a:xfrm>
      </p:grpSpPr>
      <p:sp>
        <p:nvSpPr>
          <p:cNvPr id="229" name="Google Shape;229;p17"/>
          <p:cNvSpPr txBox="1">
            <a:spLocks noGrp="1"/>
          </p:cNvSpPr>
          <p:nvPr>
            <p:ph type="subTitle" idx="1"/>
          </p:nvPr>
        </p:nvSpPr>
        <p:spPr>
          <a:xfrm>
            <a:off x="5083950" y="3924925"/>
            <a:ext cx="37791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Keylogger Techniques, Understanding Methods</a:t>
            </a:r>
            <a:endParaRPr/>
          </a:p>
        </p:txBody>
      </p:sp>
      <p:sp>
        <p:nvSpPr>
          <p:cNvPr id="228" name="Google Shape;228;p17"/>
          <p:cNvSpPr txBox="1">
            <a:spLocks noGrp="1"/>
          </p:cNvSpPr>
          <p:nvPr>
            <p:ph type="title"/>
          </p:nvPr>
        </p:nvSpPr>
        <p:spPr>
          <a:xfrm>
            <a:off x="2535382" y="1693718"/>
            <a:ext cx="6247818" cy="14635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err="1" smtClean="0"/>
              <a:t>Ramireddy</a:t>
            </a:r>
            <a:r>
              <a:rPr lang="en-GB" sz="2400" dirty="0" smtClean="0"/>
              <a:t> </a:t>
            </a:r>
            <a:r>
              <a:rPr lang="en-GB" sz="2400" dirty="0" err="1" smtClean="0"/>
              <a:t>chandana</a:t>
            </a:r>
            <a:endParaRPr sz="2400" dirty="0"/>
          </a:p>
          <a:p>
            <a:pPr marL="0" lvl="0" indent="0" algn="l" rtl="0">
              <a:spcBef>
                <a:spcPts val="0"/>
              </a:spcBef>
              <a:spcAft>
                <a:spcPts val="0"/>
              </a:spcAft>
              <a:buNone/>
            </a:pPr>
            <a:r>
              <a:rPr lang="en-GB" sz="2400" dirty="0"/>
              <a:t> Final Project</a:t>
            </a:r>
            <a:endParaRPr sz="2400" dirty="0"/>
          </a:p>
          <a:p>
            <a:pPr marL="0" lvl="0" indent="0" algn="l" rtl="0">
              <a:spcBef>
                <a:spcPts val="0"/>
              </a:spcBef>
              <a:spcAft>
                <a:spcPts val="0"/>
              </a:spcAft>
              <a:buNone/>
            </a:pP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path path="circle">
            <a:fillToRect l="50000" t="50000" r="50000" b="50000"/>
          </a:path>
          <a:tileRect/>
        </a:gradFill>
        <a:effectLst/>
      </p:bgPr>
    </p:bg>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095400" y="3108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t>MODELLING</a:t>
            </a:r>
            <a:endParaRPr sz="3400" b="1"/>
          </a:p>
          <a:p>
            <a:pPr marL="0" lvl="0" indent="0" algn="l" rtl="0">
              <a:spcBef>
                <a:spcPts val="0"/>
              </a:spcBef>
              <a:spcAft>
                <a:spcPts val="0"/>
              </a:spcAft>
              <a:buNone/>
            </a:pPr>
            <a:r>
              <a:rPr lang="en-GB" sz="1200"/>
              <a:t>Teams can add wireframes</a:t>
            </a:r>
            <a:endParaRPr sz="1200"/>
          </a:p>
        </p:txBody>
      </p:sp>
      <p:sp>
        <p:nvSpPr>
          <p:cNvPr id="290" name="Google Shape;290;p26"/>
          <p:cNvSpPr txBox="1"/>
          <p:nvPr/>
        </p:nvSpPr>
        <p:spPr>
          <a:xfrm>
            <a:off x="1095400" y="1353750"/>
            <a:ext cx="7971000" cy="32325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50000"/>
              </a:lnSpc>
              <a:spcBef>
                <a:spcPts val="0"/>
              </a:spcBef>
              <a:spcAft>
                <a:spcPts val="0"/>
              </a:spcAft>
              <a:buClr>
                <a:srgbClr val="FF0000"/>
              </a:buClr>
              <a:buSzPts val="2400"/>
              <a:buFont typeface="Calibri"/>
              <a:buChar char="❖"/>
            </a:pPr>
            <a:r>
              <a:rPr lang="en-GB" sz="2400" b="1">
                <a:solidFill>
                  <a:schemeClr val="lt1"/>
                </a:solidFill>
                <a:latin typeface="Calibri"/>
                <a:ea typeface="Calibri"/>
                <a:cs typeface="Calibri"/>
                <a:sym typeface="Calibri"/>
              </a:rPr>
              <a:t>Architecture Overview:</a:t>
            </a:r>
            <a:endParaRPr sz="2400" b="1">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a:solidFill>
                  <a:schemeClr val="lt1"/>
                </a:solidFill>
                <a:latin typeface="Calibri"/>
                <a:ea typeface="Calibri"/>
                <a:cs typeface="Calibri"/>
                <a:sym typeface="Calibri"/>
              </a:rPr>
              <a:t>Modular Design: </a:t>
            </a:r>
            <a:r>
              <a:rPr lang="en-GB" sz="2400">
                <a:solidFill>
                  <a:schemeClr val="lt1"/>
                </a:solidFill>
                <a:latin typeface="Calibri"/>
                <a:ea typeface="Calibri"/>
                <a:cs typeface="Calibri"/>
                <a:sym typeface="Calibri"/>
              </a:rPr>
              <a:t>The keylogger code is structured into     </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a:solidFill>
                  <a:schemeClr val="lt1"/>
                </a:solidFill>
                <a:latin typeface="Calibri"/>
                <a:ea typeface="Calibri"/>
                <a:cs typeface="Calibri"/>
                <a:sym typeface="Calibri"/>
              </a:rPr>
              <a:t>                                      modular functions for better readability    </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a:solidFill>
                  <a:schemeClr val="lt1"/>
                </a:solidFill>
                <a:latin typeface="Calibri"/>
                <a:ea typeface="Calibri"/>
                <a:cs typeface="Calibri"/>
                <a:sym typeface="Calibri"/>
              </a:rPr>
              <a:t>                                      and maintenance.</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a:solidFill>
                  <a:schemeClr val="lt1"/>
                </a:solidFill>
                <a:latin typeface="Calibri"/>
                <a:ea typeface="Calibri"/>
                <a:cs typeface="Calibri"/>
                <a:sym typeface="Calibri"/>
              </a:rPr>
              <a:t>Event Handling: </a:t>
            </a:r>
            <a:r>
              <a:rPr lang="en-GB" sz="2400">
                <a:solidFill>
                  <a:schemeClr val="lt1"/>
                </a:solidFill>
                <a:latin typeface="Calibri"/>
                <a:ea typeface="Calibri"/>
                <a:cs typeface="Calibri"/>
                <a:sym typeface="Calibri"/>
              </a:rPr>
              <a:t>Utilizes the pynput library to capture and  </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a:solidFill>
                  <a:schemeClr val="lt1"/>
                </a:solidFill>
                <a:latin typeface="Calibri"/>
                <a:ea typeface="Calibri"/>
                <a:cs typeface="Calibri"/>
                <a:sym typeface="Calibri"/>
              </a:rPr>
              <a:t>                                     handle keyboard events.</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a:solidFill>
                  <a:schemeClr val="lt1"/>
                </a:solidFill>
                <a:latin typeface="Calibri"/>
                <a:ea typeface="Calibri"/>
                <a:cs typeface="Calibri"/>
                <a:sym typeface="Calibri"/>
              </a:rPr>
              <a:t>Data Logging: </a:t>
            </a:r>
            <a:r>
              <a:rPr lang="en-GB" sz="2400">
                <a:solidFill>
                  <a:schemeClr val="lt1"/>
                </a:solidFill>
                <a:latin typeface="Calibri"/>
                <a:ea typeface="Calibri"/>
                <a:cs typeface="Calibri"/>
                <a:sym typeface="Calibri"/>
              </a:rPr>
              <a:t>Implements functions to log captured data   </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a:solidFill>
                  <a:schemeClr val="lt1"/>
                </a:solidFill>
                <a:latin typeface="Calibri"/>
                <a:ea typeface="Calibri"/>
                <a:cs typeface="Calibri"/>
                <a:sym typeface="Calibri"/>
              </a:rPr>
              <a:t>                                 into text and JSON files.</a:t>
            </a: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94"/>
        <p:cNvGrpSpPr/>
        <p:nvPr/>
      </p:nvGrpSpPr>
      <p:grpSpPr>
        <a:xfrm>
          <a:off x="0" y="0"/>
          <a:ext cx="0" cy="0"/>
          <a:chOff x="0" y="0"/>
          <a:chExt cx="0" cy="0"/>
        </a:xfrm>
      </p:grpSpPr>
      <p:sp>
        <p:nvSpPr>
          <p:cNvPr id="295" name="Google Shape;295;p27"/>
          <p:cNvSpPr txBox="1"/>
          <p:nvPr/>
        </p:nvSpPr>
        <p:spPr>
          <a:xfrm>
            <a:off x="1245250" y="467575"/>
            <a:ext cx="3427800" cy="250324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GB" sz="2400" dirty="0">
                <a:solidFill>
                  <a:schemeClr val="lt1"/>
                </a:solidFill>
                <a:latin typeface="Times New Roman"/>
                <a:ea typeface="Times New Roman"/>
                <a:cs typeface="Times New Roman"/>
                <a:sym typeface="Times New Roman"/>
              </a:rPr>
              <a:t>Data </a:t>
            </a:r>
            <a:r>
              <a:rPr lang="en-GB" sz="2400" dirty="0" smtClean="0">
                <a:solidFill>
                  <a:schemeClr val="lt1"/>
                </a:solidFill>
                <a:latin typeface="Times New Roman"/>
                <a:ea typeface="Times New Roman"/>
                <a:cs typeface="Times New Roman"/>
                <a:sym typeface="Times New Roman"/>
              </a:rPr>
              <a:t>Gathering</a:t>
            </a:r>
          </a:p>
          <a:p>
            <a:pPr marL="0" lvl="0" indent="0" algn="ctr" rtl="0">
              <a:spcBef>
                <a:spcPts val="0"/>
              </a:spcBef>
              <a:spcAft>
                <a:spcPts val="0"/>
              </a:spcAft>
              <a:buNone/>
            </a:pPr>
            <a:endParaRPr sz="2400" dirty="0">
              <a:solidFill>
                <a:schemeClr val="lt1"/>
              </a:solidFill>
              <a:latin typeface="Times New Roman"/>
              <a:ea typeface="Times New Roman"/>
              <a:cs typeface="Times New Roman"/>
              <a:sym typeface="Times New Roman"/>
            </a:endParaRPr>
          </a:p>
          <a:p>
            <a:pPr marL="12700" marR="5080" lvl="0" indent="-1904" algn="ctr" rtl="0">
              <a:lnSpc>
                <a:spcPct val="124900"/>
              </a:lnSpc>
              <a:spcBef>
                <a:spcPts val="765"/>
              </a:spcBef>
              <a:spcAft>
                <a:spcPts val="0"/>
              </a:spcAft>
              <a:buNone/>
            </a:pPr>
            <a:r>
              <a:rPr lang="en-GB" sz="1800" dirty="0">
                <a:solidFill>
                  <a:schemeClr val="lt1"/>
                </a:solidFill>
                <a:latin typeface="Times New Roman"/>
                <a:ea typeface="Times New Roman"/>
                <a:cs typeface="Times New Roman"/>
                <a:sym typeface="Times New Roman"/>
              </a:rPr>
              <a:t>Collect relevant data on user </a:t>
            </a:r>
            <a:r>
              <a:rPr lang="en-GB" sz="1800" dirty="0" err="1">
                <a:solidFill>
                  <a:schemeClr val="lt1"/>
                </a:solidFill>
                <a:latin typeface="Times New Roman"/>
                <a:ea typeface="Times New Roman"/>
                <a:cs typeface="Times New Roman"/>
                <a:sym typeface="Times New Roman"/>
              </a:rPr>
              <a:t>behavior</a:t>
            </a:r>
            <a:r>
              <a:rPr lang="en-GB" sz="1800" dirty="0">
                <a:solidFill>
                  <a:schemeClr val="lt1"/>
                </a:solidFill>
                <a:latin typeface="Times New Roman"/>
                <a:ea typeface="Times New Roman"/>
                <a:cs typeface="Times New Roman"/>
                <a:sym typeface="Times New Roman"/>
              </a:rPr>
              <a:t>, system  logs, and security vulnerabilities to inform the  model development process.</a:t>
            </a:r>
            <a:endParaRPr sz="18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296" name="Google Shape;296;p27"/>
          <p:cNvSpPr txBox="1"/>
          <p:nvPr/>
        </p:nvSpPr>
        <p:spPr>
          <a:xfrm>
            <a:off x="5071465" y="467580"/>
            <a:ext cx="4172400" cy="23185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dirty="0">
                <a:solidFill>
                  <a:schemeClr val="lt1"/>
                </a:solidFill>
                <a:latin typeface="Times New Roman"/>
                <a:ea typeface="Times New Roman"/>
                <a:cs typeface="Times New Roman"/>
                <a:sym typeface="Times New Roman"/>
              </a:rPr>
              <a:t>Model </a:t>
            </a:r>
            <a:r>
              <a:rPr lang="en-GB" sz="2400" dirty="0" smtClean="0">
                <a:solidFill>
                  <a:schemeClr val="lt1"/>
                </a:solidFill>
                <a:latin typeface="Times New Roman"/>
                <a:ea typeface="Times New Roman"/>
                <a:cs typeface="Times New Roman"/>
                <a:sym typeface="Times New Roman"/>
              </a:rPr>
              <a:t>Training</a:t>
            </a:r>
          </a:p>
          <a:p>
            <a:pPr marL="0" marR="0" lvl="0" indent="0" algn="ctr" rtl="0">
              <a:lnSpc>
                <a:spcPct val="100000"/>
              </a:lnSpc>
              <a:spcBef>
                <a:spcPts val="0"/>
              </a:spcBef>
              <a:spcAft>
                <a:spcPts val="0"/>
              </a:spcAft>
              <a:buNone/>
            </a:pPr>
            <a:endParaRPr sz="2400" dirty="0">
              <a:solidFill>
                <a:schemeClr val="lt1"/>
              </a:solidFill>
              <a:latin typeface="Times New Roman"/>
              <a:ea typeface="Times New Roman"/>
              <a:cs typeface="Times New Roman"/>
              <a:sym typeface="Times New Roman"/>
            </a:endParaRPr>
          </a:p>
          <a:p>
            <a:pPr marL="12700" marR="5080" lvl="0" indent="0" algn="ctr" rtl="0">
              <a:lnSpc>
                <a:spcPct val="124900"/>
              </a:lnSpc>
              <a:spcBef>
                <a:spcPts val="765"/>
              </a:spcBef>
              <a:spcAft>
                <a:spcPts val="0"/>
              </a:spcAft>
              <a:buNone/>
            </a:pPr>
            <a:r>
              <a:rPr lang="en-GB" sz="1800" dirty="0">
                <a:solidFill>
                  <a:schemeClr val="lt1"/>
                </a:solidFill>
                <a:latin typeface="Times New Roman"/>
                <a:ea typeface="Times New Roman"/>
                <a:cs typeface="Times New Roman"/>
                <a:sym typeface="Times New Roman"/>
              </a:rPr>
              <a:t>Train a machine learning model using advanced  techniques like deep learning or anomaly  detection to identify patterns indicative of  </a:t>
            </a:r>
            <a:r>
              <a:rPr lang="en-GB" sz="1800" dirty="0" err="1">
                <a:solidFill>
                  <a:schemeClr val="lt1"/>
                </a:solidFill>
                <a:latin typeface="Times New Roman"/>
                <a:ea typeface="Times New Roman"/>
                <a:cs typeface="Times New Roman"/>
                <a:sym typeface="Times New Roman"/>
              </a:rPr>
              <a:t>keylogger</a:t>
            </a:r>
            <a:r>
              <a:rPr lang="en-GB" sz="1800" dirty="0">
                <a:solidFill>
                  <a:schemeClr val="lt1"/>
                </a:solidFill>
                <a:latin typeface="Times New Roman"/>
                <a:ea typeface="Times New Roman"/>
                <a:cs typeface="Times New Roman"/>
                <a:sym typeface="Times New Roman"/>
              </a:rPr>
              <a:t> activity.</a:t>
            </a:r>
            <a:endParaRPr sz="1800" dirty="0">
              <a:solidFill>
                <a:schemeClr val="lt1"/>
              </a:solidFill>
              <a:latin typeface="Times New Roman"/>
              <a:ea typeface="Times New Roman"/>
              <a:cs typeface="Times New Roman"/>
              <a:sym typeface="Times New Roman"/>
            </a:endParaRPr>
          </a:p>
        </p:txBody>
      </p:sp>
      <p:sp>
        <p:nvSpPr>
          <p:cNvPr id="297" name="Google Shape;297;p27"/>
          <p:cNvSpPr txBox="1"/>
          <p:nvPr/>
        </p:nvSpPr>
        <p:spPr>
          <a:xfrm>
            <a:off x="2616534" y="2861916"/>
            <a:ext cx="3889500" cy="1875000"/>
          </a:xfrm>
          <a:prstGeom prst="rect">
            <a:avLst/>
          </a:prstGeom>
          <a:noFill/>
          <a:ln>
            <a:noFill/>
          </a:ln>
        </p:spPr>
        <p:txBody>
          <a:bodyPr spcFirstLastPara="1" wrap="square" lIns="91425" tIns="45700" rIns="91425" bIns="45700" anchor="t" anchorCtr="0">
            <a:spAutoFit/>
          </a:bodyPr>
          <a:lstStyle/>
          <a:p>
            <a:pPr marL="792480" marR="0" lvl="0" indent="0" algn="l" rtl="0">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  Feature Engineering</a:t>
            </a:r>
            <a:endParaRPr sz="2400">
              <a:solidFill>
                <a:schemeClr val="lt1"/>
              </a:solidFill>
              <a:latin typeface="Times New Roman"/>
              <a:ea typeface="Times New Roman"/>
              <a:cs typeface="Times New Roman"/>
              <a:sym typeface="Times New Roman"/>
            </a:endParaRPr>
          </a:p>
          <a:p>
            <a:pPr marL="45085" marR="5080" lvl="0" indent="-33020" algn="just" rtl="0">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Identify and extract the most relevant features  from the data to build a predictive model that  can detect and prevent keylogger intrusions.</a:t>
            </a:r>
            <a:endParaRPr sz="1800">
              <a:solidFill>
                <a:schemeClr val="lt1"/>
              </a:solidFill>
              <a:latin typeface="Times New Roman"/>
              <a:ea typeface="Times New Roman"/>
              <a:cs typeface="Times New Roman"/>
              <a:sym typeface="Times New Roman"/>
            </a:endParaRPr>
          </a:p>
        </p:txBody>
      </p:sp>
      <p:pic>
        <p:nvPicPr>
          <p:cNvPr id="298" name="Google Shape;298;p27" descr="Badge 1 with solid fill"/>
          <p:cNvPicPr preferRelativeResize="0"/>
          <p:nvPr/>
        </p:nvPicPr>
        <p:blipFill rotWithShape="1">
          <a:blip r:embed="rId3">
            <a:alphaModFix/>
          </a:blip>
          <a:srcRect/>
          <a:stretch/>
        </p:blipFill>
        <p:spPr>
          <a:xfrm>
            <a:off x="1576181" y="467575"/>
            <a:ext cx="424303" cy="457202"/>
          </a:xfrm>
          <a:prstGeom prst="rect">
            <a:avLst/>
          </a:prstGeom>
          <a:noFill/>
          <a:ln>
            <a:noFill/>
          </a:ln>
        </p:spPr>
      </p:pic>
      <p:pic>
        <p:nvPicPr>
          <p:cNvPr id="299" name="Google Shape;299;p27" descr="Badge with solid fill"/>
          <p:cNvPicPr preferRelativeResize="0"/>
          <p:nvPr/>
        </p:nvPicPr>
        <p:blipFill rotWithShape="1">
          <a:blip r:embed="rId4">
            <a:alphaModFix/>
          </a:blip>
          <a:srcRect/>
          <a:stretch/>
        </p:blipFill>
        <p:spPr>
          <a:xfrm>
            <a:off x="3222704" y="2861931"/>
            <a:ext cx="424303" cy="457202"/>
          </a:xfrm>
          <a:prstGeom prst="rect">
            <a:avLst/>
          </a:prstGeom>
          <a:noFill/>
          <a:ln>
            <a:noFill/>
          </a:ln>
        </p:spPr>
      </p:pic>
      <p:pic>
        <p:nvPicPr>
          <p:cNvPr id="300" name="Google Shape;300;p27" descr="Badge 3 with solid fill"/>
          <p:cNvPicPr preferRelativeResize="0"/>
          <p:nvPr/>
        </p:nvPicPr>
        <p:blipFill rotWithShape="1">
          <a:blip r:embed="rId5">
            <a:alphaModFix/>
          </a:blip>
          <a:srcRect/>
          <a:stretch/>
        </p:blipFill>
        <p:spPr>
          <a:xfrm>
            <a:off x="5738286" y="519280"/>
            <a:ext cx="446106" cy="48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304"/>
        <p:cNvGrpSpPr/>
        <p:nvPr/>
      </p:nvGrpSpPr>
      <p:grpSpPr>
        <a:xfrm>
          <a:off x="0" y="0"/>
          <a:ext cx="0" cy="0"/>
          <a:chOff x="0" y="0"/>
          <a:chExt cx="0" cy="0"/>
        </a:xfrm>
      </p:grpSpPr>
      <p:sp>
        <p:nvSpPr>
          <p:cNvPr id="305" name="Google Shape;305;p28"/>
          <p:cNvSpPr txBox="1"/>
          <p:nvPr/>
        </p:nvSpPr>
        <p:spPr>
          <a:xfrm>
            <a:off x="1069710" y="226793"/>
            <a:ext cx="2437200" cy="752400"/>
          </a:xfrm>
          <a:prstGeom prst="rect">
            <a:avLst/>
          </a:prstGeom>
          <a:noFill/>
          <a:ln>
            <a:noFill/>
          </a:ln>
        </p:spPr>
        <p:txBody>
          <a:bodyPr spcFirstLastPara="1" wrap="square" lIns="0" tIns="13325" rIns="0" bIns="0" anchor="t" anchorCtr="0">
            <a:spAutoFit/>
          </a:bodyPr>
          <a:lstStyle/>
          <a:p>
            <a:pPr marL="12700" lvl="0" indent="0" algn="l" rtl="0">
              <a:spcBef>
                <a:spcPts val="0"/>
              </a:spcBef>
              <a:spcAft>
                <a:spcPts val="0"/>
              </a:spcAft>
              <a:buNone/>
            </a:pPr>
            <a:r>
              <a:rPr lang="en-GB" sz="4800" b="1">
                <a:solidFill>
                  <a:srgbClr val="FFFFFF"/>
                </a:solidFill>
                <a:latin typeface="Trebuchet MS"/>
                <a:ea typeface="Trebuchet MS"/>
                <a:cs typeface="Trebuchet MS"/>
                <a:sym typeface="Trebuchet MS"/>
              </a:rPr>
              <a:t>RESULTS</a:t>
            </a:r>
            <a:endParaRPr sz="4800" b="1">
              <a:solidFill>
                <a:srgbClr val="FFFFFF"/>
              </a:solidFill>
              <a:latin typeface="Trebuchet MS"/>
              <a:ea typeface="Trebuchet MS"/>
              <a:cs typeface="Trebuchet MS"/>
              <a:sym typeface="Trebuchet MS"/>
            </a:endParaRPr>
          </a:p>
        </p:txBody>
      </p:sp>
      <p:pic>
        <p:nvPicPr>
          <p:cNvPr id="306" name="Google Shape;306;p28"/>
          <p:cNvPicPr preferRelativeResize="0"/>
          <p:nvPr/>
        </p:nvPicPr>
        <p:blipFill rotWithShape="1">
          <a:blip r:embed="rId3">
            <a:alphaModFix/>
          </a:blip>
          <a:srcRect/>
          <a:stretch/>
        </p:blipFill>
        <p:spPr>
          <a:xfrm>
            <a:off x="4655150" y="0"/>
            <a:ext cx="4372928" cy="2571749"/>
          </a:xfrm>
          <a:prstGeom prst="rect">
            <a:avLst/>
          </a:prstGeom>
          <a:noFill/>
          <a:ln>
            <a:noFill/>
          </a:ln>
        </p:spPr>
      </p:pic>
      <p:pic>
        <p:nvPicPr>
          <p:cNvPr id="307" name="Google Shape;307;p28"/>
          <p:cNvPicPr preferRelativeResize="0"/>
          <p:nvPr/>
        </p:nvPicPr>
        <p:blipFill rotWithShape="1">
          <a:blip r:embed="rId4">
            <a:alphaModFix/>
          </a:blip>
          <a:srcRect/>
          <a:stretch/>
        </p:blipFill>
        <p:spPr>
          <a:xfrm>
            <a:off x="4650724" y="2647226"/>
            <a:ext cx="4381796" cy="2496275"/>
          </a:xfrm>
          <a:prstGeom prst="rect">
            <a:avLst/>
          </a:prstGeom>
          <a:noFill/>
          <a:ln>
            <a:noFill/>
          </a:ln>
        </p:spPr>
      </p:pic>
      <p:sp>
        <p:nvSpPr>
          <p:cNvPr id="308" name="Google Shape;308;p28"/>
          <p:cNvSpPr txBox="1"/>
          <p:nvPr/>
        </p:nvSpPr>
        <p:spPr>
          <a:xfrm>
            <a:off x="-93300" y="2973300"/>
            <a:ext cx="4665300" cy="2170200"/>
          </a:xfrm>
          <a:prstGeom prst="rect">
            <a:avLst/>
          </a:prstGeom>
          <a:noFill/>
          <a:ln>
            <a:noFill/>
          </a:ln>
        </p:spPr>
        <p:txBody>
          <a:bodyPr spcFirstLastPara="1" wrap="square" lIns="91425" tIns="45700" rIns="91425" bIns="45700" anchor="t" anchorCtr="0">
            <a:spAutoFit/>
          </a:bodyPr>
          <a:lstStyle/>
          <a:p>
            <a:pPr marL="457200" marR="0" lvl="0" indent="-323850" algn="just" rtl="0">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The result of a keylogger program typically involves capturing and logging keystrokes entered by a user on a keyboard. These logged keystrokes can then be used for various purposes, depending on the intent of the keylogger user. The covert nature of keyloggers allows them to capture sensitive information, including passwords, personal messages, and financial details, without the user's knowledge or consent.</a:t>
            </a:r>
            <a:endParaRPr sz="1500">
              <a:solidFill>
                <a:schemeClr val="lt1"/>
              </a:solidFill>
            </a:endParaRPr>
          </a:p>
        </p:txBody>
      </p:sp>
      <p:pic>
        <p:nvPicPr>
          <p:cNvPr id="309" name="Google Shape;309;p28"/>
          <p:cNvPicPr preferRelativeResize="0"/>
          <p:nvPr/>
        </p:nvPicPr>
        <p:blipFill>
          <a:blip r:embed="rId5">
            <a:alphaModFix/>
          </a:blip>
          <a:stretch>
            <a:fillRect/>
          </a:stretch>
        </p:blipFill>
        <p:spPr>
          <a:xfrm>
            <a:off x="4275" y="1341150"/>
            <a:ext cx="4568051" cy="163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736" y="1496291"/>
            <a:ext cx="8683435" cy="2225859"/>
          </a:xfrm>
        </p:spPr>
        <p:txBody>
          <a:bodyPr/>
          <a:lstStyle/>
          <a:p>
            <a:pPr marL="158750" indent="0">
              <a:buNone/>
            </a:pPr>
            <a:r>
              <a:rPr lang="en-IN" sz="2400" dirty="0">
                <a:solidFill>
                  <a:srgbClr val="FFFF00"/>
                </a:solidFill>
              </a:rPr>
              <a:t>https://github.com/Chandramireddy/KeyLogger_project</a:t>
            </a:r>
          </a:p>
        </p:txBody>
      </p:sp>
      <p:sp>
        <p:nvSpPr>
          <p:cNvPr id="4" name="Title 3"/>
          <p:cNvSpPr>
            <a:spLocks noGrp="1"/>
          </p:cNvSpPr>
          <p:nvPr>
            <p:ph type="title" idx="2"/>
          </p:nvPr>
        </p:nvSpPr>
        <p:spPr/>
        <p:txBody>
          <a:bodyPr/>
          <a:lstStyle/>
          <a:p>
            <a:r>
              <a:rPr lang="en-US" sz="2000" dirty="0" err="1" smtClean="0"/>
              <a:t>Github</a:t>
            </a:r>
            <a:r>
              <a:rPr lang="en-US" sz="2000" dirty="0" smtClean="0"/>
              <a:t> link</a:t>
            </a:r>
            <a:endParaRPr lang="en-IN" sz="2000" dirty="0"/>
          </a:p>
        </p:txBody>
      </p:sp>
    </p:spTree>
    <p:extLst>
      <p:ext uri="{BB962C8B-B14F-4D97-AF65-F5344CB8AC3E}">
        <p14:creationId xmlns:p14="http://schemas.microsoft.com/office/powerpoint/2010/main" val="151559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94475" y="10715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t>KEYLOGGER &amp; SECURITY</a:t>
            </a:r>
            <a:endParaRPr sz="2600" b="1"/>
          </a:p>
        </p:txBody>
      </p:sp>
      <p:sp>
        <p:nvSpPr>
          <p:cNvPr id="235" name="Google Shape;235;p18"/>
          <p:cNvSpPr txBox="1"/>
          <p:nvPr/>
        </p:nvSpPr>
        <p:spPr>
          <a:xfrm>
            <a:off x="494475" y="1762025"/>
            <a:ext cx="54561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Times New Roman"/>
                <a:ea typeface="Times New Roman"/>
                <a:cs typeface="Times New Roman"/>
                <a:sym typeface="Times New Roman"/>
              </a:rPr>
              <a:t>Keyloggers are software tools that record a user's keyboard input, including passwords, credit card numbers, and other sensitive information. They can be used for both legitimate and malicious purposes, making them a powerful but controversial technology.</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a:t>AGENDA</a:t>
            </a:r>
            <a:endParaRPr sz="3500" b="1"/>
          </a:p>
        </p:txBody>
      </p:sp>
      <p:sp>
        <p:nvSpPr>
          <p:cNvPr id="241" name="Google Shape;241;p19"/>
          <p:cNvSpPr txBox="1">
            <a:spLocks noGrp="1"/>
          </p:cNvSpPr>
          <p:nvPr>
            <p:ph type="body" idx="1"/>
          </p:nvPr>
        </p:nvSpPr>
        <p:spPr>
          <a:xfrm>
            <a:off x="1297500" y="1567550"/>
            <a:ext cx="6893400" cy="22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Inter"/>
                <a:ea typeface="Inter"/>
                <a:cs typeface="Inter"/>
                <a:sym typeface="Inter"/>
              </a:rPr>
              <a:t>A keylogger is a key stroker/keyboard capturing is a form of malware or hardware that keeps track of and records your keystrokes as you type.</a:t>
            </a:r>
            <a:endParaRPr sz="500">
              <a:latin typeface="Arial"/>
              <a:ea typeface="Arial"/>
              <a:cs typeface="Arial"/>
              <a:sym typeface="Arial"/>
            </a:endParaRPr>
          </a:p>
          <a:p>
            <a:pPr marL="457200" lvl="0" indent="-304800" algn="l" rtl="0">
              <a:lnSpc>
                <a:spcPct val="100000"/>
              </a:lnSpc>
              <a:spcBef>
                <a:spcPts val="1600"/>
              </a:spcBef>
              <a:spcAft>
                <a:spcPts val="0"/>
              </a:spcAft>
              <a:buClr>
                <a:srgbClr val="000000"/>
              </a:buClr>
              <a:buSzPts val="2400"/>
              <a:buFont typeface="Noto Sans Symbols"/>
              <a:buNone/>
            </a:pPr>
            <a:endParaRPr sz="1500" b="1">
              <a:latin typeface="Inter"/>
              <a:ea typeface="Inter"/>
              <a:cs typeface="Inter"/>
              <a:sym typeface="Inter"/>
            </a:endParaRPr>
          </a:p>
          <a:p>
            <a:pPr marL="457200" lvl="0" indent="-400050" algn="l" rtl="0">
              <a:lnSpc>
                <a:spcPct val="100000"/>
              </a:lnSpc>
              <a:spcBef>
                <a:spcPts val="0"/>
              </a:spcBef>
              <a:spcAft>
                <a:spcPts val="0"/>
              </a:spcAft>
              <a:buClr>
                <a:schemeClr val="lt1"/>
              </a:buClr>
              <a:buSzPts val="1500"/>
              <a:buFont typeface="Noto Sans Symbols"/>
              <a:buChar char="✔"/>
            </a:pPr>
            <a:r>
              <a:rPr lang="en-GB" sz="1500" b="1">
                <a:latin typeface="Inter"/>
                <a:ea typeface="Inter"/>
                <a:cs typeface="Inter"/>
                <a:sym typeface="Inter"/>
              </a:rPr>
              <a:t>It takes the information and sends it to a hacker using a command-and-control (C&amp;C) server.</a:t>
            </a:r>
            <a:endParaRPr sz="500">
              <a:latin typeface="Arial"/>
              <a:ea typeface="Arial"/>
              <a:cs typeface="Arial"/>
              <a:sym typeface="Arial"/>
            </a:endParaRPr>
          </a:p>
          <a:p>
            <a:pPr marL="457200" lvl="0" indent="-304800" algn="l" rtl="0">
              <a:lnSpc>
                <a:spcPct val="100000"/>
              </a:lnSpc>
              <a:spcBef>
                <a:spcPts val="0"/>
              </a:spcBef>
              <a:spcAft>
                <a:spcPts val="0"/>
              </a:spcAft>
              <a:buClr>
                <a:srgbClr val="000000"/>
              </a:buClr>
              <a:buSzPts val="2400"/>
              <a:buFont typeface="Noto Sans Symbols"/>
              <a:buNone/>
            </a:pPr>
            <a:endParaRPr sz="1500" b="1">
              <a:latin typeface="Inter"/>
              <a:ea typeface="Inter"/>
              <a:cs typeface="Inter"/>
              <a:sym typeface="Inter"/>
            </a:endParaRPr>
          </a:p>
          <a:p>
            <a:pPr marL="457200" lvl="0" indent="-400050" algn="l" rtl="0">
              <a:lnSpc>
                <a:spcPct val="100000"/>
              </a:lnSpc>
              <a:spcBef>
                <a:spcPts val="0"/>
              </a:spcBef>
              <a:spcAft>
                <a:spcPts val="0"/>
              </a:spcAft>
              <a:buClr>
                <a:schemeClr val="lt1"/>
              </a:buClr>
              <a:buSzPts val="1500"/>
              <a:buFont typeface="Noto Sans Symbols"/>
              <a:buChar char="✔"/>
            </a:pPr>
            <a:r>
              <a:rPr lang="en-GB" sz="1500" b="1">
                <a:latin typeface="Inter"/>
                <a:ea typeface="Inter"/>
                <a:cs typeface="Inter"/>
                <a:sym typeface="Inter"/>
              </a:rPr>
              <a:t>The hacker then analyzes the keystrokes to locate usernames and passwords and uses them to hack into otherwise secure systems.</a:t>
            </a:r>
            <a:endParaRPr sz="1500" b="1">
              <a:latin typeface="Calibri"/>
              <a:ea typeface="Calibri"/>
              <a:cs typeface="Calibri"/>
              <a:sym typeface="Calibri"/>
            </a:endParaRPr>
          </a:p>
          <a:p>
            <a:pPr marL="0" lvl="0" indent="0" algn="l" rtl="0">
              <a:spcBef>
                <a:spcPts val="0"/>
              </a:spcBef>
              <a:spcAft>
                <a:spcPts val="0"/>
              </a:spcAft>
              <a:buNone/>
            </a:pPr>
            <a:endParaRPr sz="400"/>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b="1"/>
              <a:t>PROBLEM STATEMENT</a:t>
            </a:r>
            <a:endParaRPr sz="3100" b="1"/>
          </a:p>
        </p:txBody>
      </p:sp>
      <p:sp>
        <p:nvSpPr>
          <p:cNvPr id="247" name="Google Shape;247;p20"/>
          <p:cNvSpPr/>
          <p:nvPr/>
        </p:nvSpPr>
        <p:spPr>
          <a:xfrm>
            <a:off x="1297500" y="2171699"/>
            <a:ext cx="5234100" cy="2863447"/>
          </a:xfrm>
          <a:prstGeom prst="rect">
            <a:avLst/>
          </a:prstGeom>
          <a:noFill/>
          <a:ln>
            <a:noFill/>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chemeClr val="lt1"/>
              </a:buClr>
              <a:buSzPts val="2200"/>
              <a:buFont typeface="Times New Roman"/>
              <a:buChar char="❖"/>
            </a:pPr>
            <a:r>
              <a:rPr lang="en-GB" sz="2200" dirty="0" err="1">
                <a:solidFill>
                  <a:schemeClr val="lt1"/>
                </a:solidFill>
                <a:latin typeface="Times New Roman"/>
                <a:ea typeface="Times New Roman"/>
                <a:cs typeface="Times New Roman"/>
                <a:sym typeface="Times New Roman"/>
              </a:rPr>
              <a:t>Keylogger</a:t>
            </a:r>
            <a:r>
              <a:rPr lang="en-GB" sz="2200" dirty="0">
                <a:solidFill>
                  <a:schemeClr val="lt1"/>
                </a:solidFill>
                <a:latin typeface="Times New Roman"/>
                <a:ea typeface="Times New Roman"/>
                <a:cs typeface="Times New Roman"/>
                <a:sym typeface="Times New Roman"/>
              </a:rPr>
              <a:t> Threats</a:t>
            </a:r>
            <a:endParaRPr sz="22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err="1">
                <a:solidFill>
                  <a:schemeClr val="lt1"/>
                </a:solidFill>
                <a:latin typeface="Times New Roman"/>
                <a:ea typeface="Times New Roman"/>
                <a:cs typeface="Times New Roman"/>
                <a:sym typeface="Times New Roman"/>
              </a:rPr>
              <a:t>Keyloggers</a:t>
            </a:r>
            <a:r>
              <a:rPr lang="en-GB" dirty="0">
                <a:solidFill>
                  <a:schemeClr val="lt1"/>
                </a:solidFill>
                <a:latin typeface="Times New Roman"/>
                <a:ea typeface="Times New Roman"/>
                <a:cs typeface="Times New Roman"/>
                <a:sym typeface="Times New Roman"/>
              </a:rPr>
              <a:t> pose a serious  security risk by secretly  recording a user's keyboard  input, potentially exposing  sensitive information like  passwords and financial  data.</a:t>
            </a:r>
            <a:endParaRPr sz="600" dirty="0">
              <a:solidFill>
                <a:schemeClr val="lt1"/>
              </a:solidFill>
            </a:endParaRPr>
          </a:p>
          <a:p>
            <a:pPr marL="457200" marR="915668" lvl="0" indent="-355600" algn="l" rtl="0">
              <a:lnSpc>
                <a:spcPct val="106000"/>
              </a:lnSpc>
              <a:spcBef>
                <a:spcPts val="15"/>
              </a:spcBef>
              <a:spcAft>
                <a:spcPts val="0"/>
              </a:spcAft>
              <a:buClr>
                <a:schemeClr val="lt1"/>
              </a:buClr>
              <a:buSzPts val="2000"/>
              <a:buFont typeface="Times New Roman"/>
              <a:buChar char="❖"/>
            </a:pPr>
            <a:r>
              <a:rPr lang="en-GB" sz="2000" dirty="0">
                <a:solidFill>
                  <a:schemeClr val="lt1"/>
                </a:solidFill>
                <a:latin typeface="Times New Roman"/>
                <a:ea typeface="Times New Roman"/>
                <a:cs typeface="Times New Roman"/>
                <a:sym typeface="Times New Roman"/>
              </a:rPr>
              <a:t>Lack of User  Awareness</a:t>
            </a:r>
            <a:endParaRPr sz="20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a:solidFill>
                  <a:schemeClr val="lt1"/>
                </a:solidFill>
                <a:latin typeface="Times New Roman"/>
                <a:ea typeface="Times New Roman"/>
                <a:cs typeface="Times New Roman"/>
                <a:sym typeface="Times New Roman"/>
              </a:rPr>
              <a:t>Many users are unaware of  </a:t>
            </a:r>
            <a:r>
              <a:rPr lang="en-GB" dirty="0" err="1">
                <a:solidFill>
                  <a:schemeClr val="lt1"/>
                </a:solidFill>
                <a:latin typeface="Times New Roman"/>
                <a:ea typeface="Times New Roman"/>
                <a:cs typeface="Times New Roman"/>
                <a:sym typeface="Times New Roman"/>
              </a:rPr>
              <a:t>keylogger</a:t>
            </a:r>
            <a:r>
              <a:rPr lang="en-GB" dirty="0">
                <a:solidFill>
                  <a:schemeClr val="lt1"/>
                </a:solidFill>
                <a:latin typeface="Times New Roman"/>
                <a:ea typeface="Times New Roman"/>
                <a:cs typeface="Times New Roman"/>
                <a:sym typeface="Times New Roman"/>
              </a:rPr>
              <a:t> threats or lack  the knowledge to effectively  safeguard their devices and  online activities.</a:t>
            </a:r>
            <a:endParaRPr dirty="0">
              <a:solidFill>
                <a:schemeClr val="lt1"/>
              </a:solidFill>
              <a:latin typeface="Times New Roman"/>
              <a:ea typeface="Times New Roman"/>
              <a:cs typeface="Times New Roman"/>
              <a:sym typeface="Times New Roman"/>
            </a:endParaRPr>
          </a:p>
          <a:p>
            <a:pPr marL="457200" marR="94615" lvl="0" indent="-368300" algn="l" rtl="0">
              <a:lnSpc>
                <a:spcPct val="106000"/>
              </a:lnSpc>
              <a:spcBef>
                <a:spcPts val="15"/>
              </a:spcBef>
              <a:spcAft>
                <a:spcPts val="0"/>
              </a:spcAft>
              <a:buClr>
                <a:schemeClr val="lt1"/>
              </a:buClr>
              <a:buSzPts val="2200"/>
              <a:buFont typeface="Times New Roman"/>
              <a:buChar char="❖"/>
            </a:pPr>
            <a:r>
              <a:rPr lang="en-GB" sz="2200" dirty="0">
                <a:solidFill>
                  <a:schemeClr val="lt1"/>
                </a:solidFill>
                <a:latin typeface="Times New Roman"/>
                <a:ea typeface="Times New Roman"/>
                <a:cs typeface="Times New Roman"/>
                <a:sym typeface="Times New Roman"/>
              </a:rPr>
              <a:t>Inadequate Security  Measures</a:t>
            </a:r>
            <a:endParaRPr sz="22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a:solidFill>
                  <a:schemeClr val="lt1"/>
                </a:solidFill>
                <a:latin typeface="Times New Roman"/>
                <a:ea typeface="Times New Roman"/>
                <a:cs typeface="Times New Roman"/>
                <a:sym typeface="Times New Roman"/>
              </a:rPr>
              <a:t>Existing security solutions  may not provide  comprehensive protection  against sophisticated  </a:t>
            </a:r>
            <a:r>
              <a:rPr lang="en-GB" dirty="0" err="1">
                <a:solidFill>
                  <a:schemeClr val="lt1"/>
                </a:solidFill>
                <a:latin typeface="Times New Roman"/>
                <a:ea typeface="Times New Roman"/>
                <a:cs typeface="Times New Roman"/>
                <a:sym typeface="Times New Roman"/>
              </a:rPr>
              <a:t>keylogger</a:t>
            </a:r>
            <a:r>
              <a:rPr lang="en-GB" dirty="0">
                <a:solidFill>
                  <a:schemeClr val="lt1"/>
                </a:solidFill>
                <a:latin typeface="Times New Roman"/>
                <a:ea typeface="Times New Roman"/>
                <a:cs typeface="Times New Roman"/>
                <a:sym typeface="Times New Roman"/>
              </a:rPr>
              <a:t> attacks, leaving  users vulnerable.</a:t>
            </a:r>
            <a:endParaRPr dirty="0">
              <a:solidFill>
                <a:schemeClr val="lt1"/>
              </a:solidFill>
              <a:latin typeface="Times New Roman"/>
              <a:ea typeface="Times New Roman"/>
              <a:cs typeface="Times New Roman"/>
              <a:sym typeface="Times New Roman"/>
            </a:endParaRPr>
          </a:p>
          <a:p>
            <a:pPr marL="12700" marR="5080" lvl="0" indent="0" algn="l" rtl="0">
              <a:lnSpc>
                <a:spcPct val="124900"/>
              </a:lnSpc>
              <a:spcBef>
                <a:spcPts val="765"/>
              </a:spcBef>
              <a:spcAft>
                <a:spcPts val="0"/>
              </a:spcAft>
              <a:buNone/>
            </a:pPr>
            <a:endParaRPr sz="2000"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337300" y="443500"/>
            <a:ext cx="7038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PROJECT OVERVIEW</a:t>
            </a:r>
            <a:endParaRPr b="1"/>
          </a:p>
        </p:txBody>
      </p:sp>
      <p:sp>
        <p:nvSpPr>
          <p:cNvPr id="253" name="Google Shape;253;p21"/>
          <p:cNvSpPr txBox="1"/>
          <p:nvPr/>
        </p:nvSpPr>
        <p:spPr>
          <a:xfrm>
            <a:off x="1297500" y="1070050"/>
            <a:ext cx="6911400" cy="3821100"/>
          </a:xfrm>
          <a:prstGeom prst="rect">
            <a:avLst/>
          </a:prstGeom>
          <a:noFill/>
          <a:ln>
            <a:noFill/>
          </a:ln>
        </p:spPr>
        <p:txBody>
          <a:bodyPr spcFirstLastPara="1" wrap="square" lIns="91425" tIns="45700" rIns="91425" bIns="45700" anchor="t" anchorCtr="0">
            <a:spAutoFit/>
          </a:bodyPr>
          <a:lstStyle/>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First we install the python ide and then we install the two packages.</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First one is pip pynput install.</a:t>
            </a:r>
            <a:endParaRPr sz="1000">
              <a:solidFill>
                <a:schemeClr val="lt1"/>
              </a:solidFill>
            </a:endParaRPr>
          </a:p>
          <a:p>
            <a:pPr marL="3086100" marR="0" lvl="0" indent="-190500" algn="l" rtl="0">
              <a:spcBef>
                <a:spcPts val="0"/>
              </a:spcBef>
              <a:spcAft>
                <a:spcPts val="0"/>
              </a:spcAft>
              <a:buClr>
                <a:srgbClr val="000000"/>
              </a:buClr>
              <a:buSzPts val="2400"/>
              <a:buFont typeface="Noto Sans Symbols"/>
              <a:buNone/>
            </a:pPr>
            <a:r>
              <a:rPr lang="en-GB" sz="2000" b="1">
                <a:solidFill>
                  <a:srgbClr val="00FF00"/>
                </a:solidFill>
                <a:latin typeface="Calibri"/>
                <a:ea typeface="Calibri"/>
                <a:cs typeface="Calibri"/>
                <a:sym typeface="Calibri"/>
              </a:rPr>
              <a:t>pip install pynput</a:t>
            </a:r>
            <a:endParaRPr sz="2000" b="1">
              <a:solidFill>
                <a:srgbClr val="00FF00"/>
              </a:solidFill>
              <a:latin typeface="Calibri"/>
              <a:ea typeface="Calibri"/>
              <a:cs typeface="Calibri"/>
              <a:sym typeface="Calibri"/>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Next one is jsons library.</a:t>
            </a:r>
            <a:endParaRPr sz="1000">
              <a:solidFill>
                <a:schemeClr val="lt1"/>
              </a:solidFill>
            </a:endParaRPr>
          </a:p>
          <a:p>
            <a:pPr marL="3086100" marR="0" lvl="0" indent="-190500" algn="l" rtl="0">
              <a:spcBef>
                <a:spcPts val="0"/>
              </a:spcBef>
              <a:spcAft>
                <a:spcPts val="0"/>
              </a:spcAft>
              <a:buClr>
                <a:srgbClr val="000000"/>
              </a:buClr>
              <a:buSzPts val="2400"/>
              <a:buFont typeface="Noto Sans Symbols"/>
              <a:buNone/>
            </a:pPr>
            <a:r>
              <a:rPr lang="en-GB" sz="2000" b="1">
                <a:solidFill>
                  <a:srgbClr val="FFFF00"/>
                </a:solidFill>
                <a:latin typeface="Calibri"/>
                <a:ea typeface="Calibri"/>
                <a:cs typeface="Calibri"/>
                <a:sym typeface="Calibri"/>
              </a:rPr>
              <a:t>pip install jsons</a:t>
            </a:r>
            <a:endParaRPr sz="2000" b="1">
              <a:solidFill>
                <a:srgbClr val="FFFF00"/>
              </a:solidFill>
              <a:latin typeface="Calibri"/>
              <a:ea typeface="Calibri"/>
              <a:cs typeface="Calibri"/>
              <a:sym typeface="Calibri"/>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Then these two are used for controlling mouse and keyboard.</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So we can use for keylogger security.</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Above like that you can install it in command prompt.</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By these two libraries we cannot get error in python code.</a:t>
            </a:r>
            <a:endParaRPr sz="1000">
              <a:solidFill>
                <a:schemeClr val="lt1"/>
              </a:solidFill>
            </a:endParaRPr>
          </a:p>
          <a:p>
            <a:pPr marL="0" marR="0" lvl="0" indent="0" algn="l" rtl="0">
              <a:spcBef>
                <a:spcPts val="0"/>
              </a:spcBef>
              <a:spcAft>
                <a:spcPts val="0"/>
              </a:spcAft>
              <a:buNone/>
            </a:pPr>
            <a:r>
              <a:rPr lang="en-GB" sz="2000" b="0" i="0">
                <a:solidFill>
                  <a:schemeClr val="lt1"/>
                </a:solidFill>
                <a:latin typeface="Arial"/>
                <a:ea typeface="Arial"/>
                <a:cs typeface="Arial"/>
                <a:sym typeface="Arial"/>
              </a:rPr>
              <a:t/>
            </a:r>
            <a:br>
              <a:rPr lang="en-GB" sz="2000" b="0" i="0">
                <a:solidFill>
                  <a:schemeClr val="lt1"/>
                </a:solidFill>
                <a:latin typeface="Arial"/>
                <a:ea typeface="Arial"/>
                <a:cs typeface="Arial"/>
                <a:sym typeface="Arial"/>
              </a:rPr>
            </a:br>
            <a:endParaRPr sz="1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5976900" cy="9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t>WHO ARE THE END USER?</a:t>
            </a:r>
            <a:endParaRPr sz="2600" b="1"/>
          </a:p>
        </p:txBody>
      </p:sp>
      <p:pic>
        <p:nvPicPr>
          <p:cNvPr id="259" name="Google Shape;259;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0" name="Google Shape;260;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1" name="Google Shape;261;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2" name="Google Shape;262;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22"/>
          <p:cNvSpPr txBox="1"/>
          <p:nvPr/>
        </p:nvSpPr>
        <p:spPr>
          <a:xfrm>
            <a:off x="112400" y="1340550"/>
            <a:ext cx="5520600" cy="38463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IT Security Professionals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The primary end users for this  keylogger security solution are IT  professionals responsible for  protecting their organization's  networks and devices from cyber  threats.</a:t>
            </a:r>
            <a:endParaRPr sz="500">
              <a:solidFill>
                <a:schemeClr val="lt1"/>
              </a:solidFill>
            </a:endParaRPr>
          </a:p>
          <a:p>
            <a:pPr marL="457200" marR="0" lvl="0" indent="-349250" algn="just" rtl="0">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Business Executives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Business leaders and decision-  makers who need to safeguard  sensitive company data and  ensure the overall security of  their digital infrastructure will  also benefit from this solution.</a:t>
            </a:r>
            <a:endParaRPr sz="1300">
              <a:solidFill>
                <a:schemeClr val="lt1"/>
              </a:solidFill>
              <a:latin typeface="Times New Roman"/>
              <a:ea typeface="Times New Roman"/>
              <a:cs typeface="Times New Roman"/>
              <a:sym typeface="Times New Roman"/>
            </a:endParaRPr>
          </a:p>
          <a:p>
            <a:pPr marL="457200" marR="0" lvl="0" indent="-349250" algn="l" rtl="0">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Remote Employees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With the rise of remote work, this  keylogger security tool can help  protect employees accessing  company systems and data from  their personal devices outside the  office network.</a:t>
            </a:r>
            <a:endParaRPr sz="1300">
              <a:solidFill>
                <a:schemeClr val="lt1"/>
              </a:solidFill>
              <a:latin typeface="Times New Roman"/>
              <a:ea typeface="Times New Roman"/>
              <a:cs typeface="Times New Roman"/>
              <a:sym typeface="Times New Roman"/>
            </a:endParaRPr>
          </a:p>
          <a:p>
            <a:pPr marL="12700" marR="5080" lvl="0" indent="0" algn="l" rtl="0">
              <a:lnSpc>
                <a:spcPct val="124900"/>
              </a:lnSpc>
              <a:spcBef>
                <a:spcPts val="765"/>
              </a:spcBef>
              <a:spcAft>
                <a:spcPts val="0"/>
              </a:spcAft>
              <a:buNone/>
            </a:pP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67"/>
        <p:cNvGrpSpPr/>
        <p:nvPr/>
      </p:nvGrpSpPr>
      <p:grpSpPr>
        <a:xfrm>
          <a:off x="0" y="0"/>
          <a:ext cx="0" cy="0"/>
          <a:chOff x="0" y="0"/>
          <a:chExt cx="0" cy="0"/>
        </a:xfrm>
      </p:grpSpPr>
      <p:sp>
        <p:nvSpPr>
          <p:cNvPr id="268" name="Google Shape;268;p23"/>
          <p:cNvSpPr/>
          <p:nvPr/>
        </p:nvSpPr>
        <p:spPr>
          <a:xfrm>
            <a:off x="1263625" y="1327800"/>
            <a:ext cx="7438800" cy="3678300"/>
          </a:xfrm>
          <a:prstGeom prst="rect">
            <a:avLst/>
          </a:prstGeom>
          <a:noFill/>
          <a:ln>
            <a:noFill/>
          </a:ln>
        </p:spPr>
        <p:txBody>
          <a:bodyPr spcFirstLastPara="1" wrap="square" lIns="91425" tIns="45700" rIns="91425" bIns="45700" anchor="ctr" anchorCtr="0">
            <a:noAutofit/>
          </a:bodyPr>
          <a:lstStyle/>
          <a:p>
            <a:pPr marL="457200" marR="0" lvl="0" indent="-361950" algn="just" rtl="0">
              <a:lnSpc>
                <a:spcPct val="100000"/>
              </a:lnSpc>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Solution:</a:t>
            </a:r>
            <a:r>
              <a:rPr lang="en-GB" sz="2100" b="0" i="0" u="none" strike="noStrike" cap="none">
                <a:solidFill>
                  <a:schemeClr val="lt1"/>
                </a:solidFill>
                <a:latin typeface="Times New Roman"/>
                <a:ea typeface="Times New Roman"/>
                <a:cs typeface="Times New Roman"/>
                <a:sym typeface="Times New Roman"/>
              </a:rPr>
              <a:t> Implement a multi-layered security strategy that includes anti-keylogging software, regular system scans, software updates,and user education.</a:t>
            </a:r>
            <a:endParaRPr sz="700">
              <a:solidFill>
                <a:schemeClr val="lt1"/>
              </a:solidFill>
            </a:endParaRPr>
          </a:p>
          <a:p>
            <a:pPr marL="457200" marR="0" lvl="0" indent="-361950" algn="just" rtl="0">
              <a:lnSpc>
                <a:spcPct val="100000"/>
              </a:lnSpc>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Value Proposition:</a:t>
            </a:r>
            <a:endParaRPr sz="2100" b="0" i="0" u="none" strike="noStrike" cap="none">
              <a:solidFill>
                <a:schemeClr val="lt1"/>
              </a:solidFill>
              <a:latin typeface="Times New Roman"/>
              <a:ea typeface="Times New Roman"/>
              <a:cs typeface="Times New Roman"/>
              <a:sym typeface="Times New Roman"/>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Enhanced Security:</a:t>
            </a:r>
            <a:r>
              <a:rPr lang="en-GB" sz="2100" b="0" i="0" u="none" strike="noStrike" cap="none">
                <a:solidFill>
                  <a:schemeClr val="lt1"/>
                </a:solidFill>
                <a:latin typeface="Times New Roman"/>
                <a:ea typeface="Times New Roman"/>
                <a:cs typeface="Times New Roman"/>
                <a:sym typeface="Times New Roman"/>
              </a:rPr>
              <a:t> Reduces the risk of data breaches and</a:t>
            </a:r>
            <a:endParaRPr sz="700">
              <a:solidFill>
                <a:schemeClr val="lt1"/>
              </a:solidFill>
            </a:endParaRPr>
          </a:p>
          <a:p>
            <a:pPr marL="27432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identity theft.</a:t>
            </a:r>
            <a:endParaRPr sz="700">
              <a:solidFill>
                <a:schemeClr val="lt1"/>
              </a:solidFill>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User Awareness:</a:t>
            </a:r>
            <a:r>
              <a:rPr lang="en-GB" sz="2100" b="0" i="0" u="none" strike="noStrike" cap="none">
                <a:solidFill>
                  <a:schemeClr val="lt1"/>
                </a:solidFill>
                <a:latin typeface="Times New Roman"/>
                <a:ea typeface="Times New Roman"/>
                <a:cs typeface="Times New Roman"/>
                <a:sym typeface="Times New Roman"/>
              </a:rPr>
              <a:t> Educates users about keylogging threats and </a:t>
            </a:r>
            <a:endParaRPr sz="700">
              <a:solidFill>
                <a:schemeClr val="lt1"/>
              </a:solidFill>
            </a:endParaRPr>
          </a:p>
          <a:p>
            <a:pPr marL="22860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protection methods.</a:t>
            </a:r>
            <a:endParaRPr sz="700">
              <a:solidFill>
                <a:schemeClr val="lt1"/>
              </a:solidFill>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Compliance:</a:t>
            </a:r>
            <a:r>
              <a:rPr lang="en-GB" sz="2100" b="0" i="0" u="none" strike="noStrike" cap="none">
                <a:solidFill>
                  <a:schemeClr val="lt1"/>
                </a:solidFill>
                <a:latin typeface="Times New Roman"/>
                <a:ea typeface="Times New Roman"/>
                <a:cs typeface="Times New Roman"/>
                <a:sym typeface="Times New Roman"/>
              </a:rPr>
              <a:t> Helps businesses and organizations comply with </a:t>
            </a:r>
            <a:endParaRPr sz="700">
              <a:solidFill>
                <a:schemeClr val="lt1"/>
              </a:solidFill>
            </a:endParaRPr>
          </a:p>
          <a:p>
            <a:pPr marL="18288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data protection regulations.</a:t>
            </a:r>
            <a:endParaRPr sz="700">
              <a:solidFill>
                <a:schemeClr val="lt1"/>
              </a:solidFill>
            </a:endParaRPr>
          </a:p>
          <a:p>
            <a:pPr marL="0" marR="0" lvl="0" indent="0" algn="l" rtl="0">
              <a:lnSpc>
                <a:spcPct val="100000"/>
              </a:lnSpc>
              <a:spcBef>
                <a:spcPts val="0"/>
              </a:spcBef>
              <a:spcAft>
                <a:spcPts val="0"/>
              </a:spcAft>
              <a:buClr>
                <a:srgbClr val="000000"/>
              </a:buClr>
              <a:buSzPts val="2800"/>
              <a:buFont typeface="Calibri"/>
              <a:buNone/>
            </a:pPr>
            <a:endParaRPr sz="2100" b="0" i="0" u="none" strike="noStrike" cap="none">
              <a:solidFill>
                <a:schemeClr val="lt1"/>
              </a:solidFill>
              <a:latin typeface="Calibri"/>
              <a:ea typeface="Calibri"/>
              <a:cs typeface="Calibri"/>
              <a:sym typeface="Calibri"/>
            </a:endParaRPr>
          </a:p>
        </p:txBody>
      </p:sp>
      <p:sp>
        <p:nvSpPr>
          <p:cNvPr id="269" name="Google Shape;269;p23"/>
          <p:cNvSpPr txBox="1">
            <a:spLocks noGrp="1"/>
          </p:cNvSpPr>
          <p:nvPr>
            <p:ph type="title"/>
          </p:nvPr>
        </p:nvSpPr>
        <p:spPr>
          <a:xfrm>
            <a:off x="1145550" y="195300"/>
            <a:ext cx="68529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t>YOUR SOLUTION AND IT’S VALUE PROPOSITION</a:t>
            </a:r>
            <a:endParaRPr sz="2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636300" y="84150"/>
            <a:ext cx="7605900" cy="59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3700" b="1"/>
              <a:t>THE WOW IN YOUR SOLUTION</a:t>
            </a:r>
            <a:endParaRPr sz="3700" b="1"/>
          </a:p>
        </p:txBody>
      </p:sp>
      <p:sp>
        <p:nvSpPr>
          <p:cNvPr id="275" name="Google Shape;275;p24"/>
          <p:cNvSpPr/>
          <p:nvPr/>
        </p:nvSpPr>
        <p:spPr>
          <a:xfrm>
            <a:off x="699950" y="1509425"/>
            <a:ext cx="7993200" cy="3539400"/>
          </a:xfrm>
          <a:prstGeom prst="rect">
            <a:avLst/>
          </a:prstGeom>
          <a:noFill/>
          <a:ln>
            <a:noFill/>
          </a:ln>
        </p:spPr>
        <p:txBody>
          <a:bodyPr spcFirstLastPara="1" wrap="square" lIns="91425" tIns="45700" rIns="91425" bIns="45700" anchor="ctr" anchorCtr="0">
            <a:noAutofit/>
          </a:bodyPr>
          <a:lstStyle/>
          <a:p>
            <a:pPr marL="457200" marR="0" lvl="0" indent="-406400" algn="l" rtl="0">
              <a:spcBef>
                <a:spcPts val="0"/>
              </a:spcBef>
              <a:spcAft>
                <a:spcPts val="0"/>
              </a:spcAft>
              <a:buClr>
                <a:schemeClr val="lt1"/>
              </a:buClr>
              <a:buSzPts val="2800"/>
              <a:buFont typeface="Times New Roman"/>
              <a:buChar char="➔"/>
            </a:pPr>
            <a:r>
              <a:rPr lang="en-GB" sz="2800">
                <a:solidFill>
                  <a:schemeClr val="lt1"/>
                </a:solidFill>
                <a:latin typeface="Times New Roman"/>
                <a:ea typeface="Times New Roman"/>
                <a:cs typeface="Times New Roman"/>
                <a:sym typeface="Times New Roman"/>
              </a:rPr>
              <a:t>Our security solution goes beyond traditional keylogger detection by  leveraging advanced machine learning algorithms to proactively identify and  neutralize evolving threats. This cutting-edge technology provides  unparalleled protection, delivering a seamless user experience without  compromising security.</a:t>
            </a:r>
            <a:endParaRPr sz="280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276" name="Google Shape;276;p24"/>
          <p:cNvSpPr/>
          <p:nvPr/>
        </p:nvSpPr>
        <p:spPr>
          <a:xfrm>
            <a:off x="8172350" y="5342200"/>
            <a:ext cx="457200" cy="457200"/>
          </a:xfrm>
          <a:custGeom>
            <a:avLst/>
            <a:gdLst/>
            <a:ahLst/>
            <a:cxnLst/>
            <a:rect l="l" t="t" r="r" b="b"/>
            <a:pathLst>
              <a:path w="457200" h="457200" extrusionOk="0">
                <a:moveTo>
                  <a:pt x="457200" y="0"/>
                </a:moveTo>
                <a:lnTo>
                  <a:pt x="0" y="0"/>
                </a:lnTo>
                <a:lnTo>
                  <a:pt x="0" y="457200"/>
                </a:lnTo>
                <a:lnTo>
                  <a:pt x="457200" y="457200"/>
                </a:lnTo>
                <a:lnTo>
                  <a:pt x="457200" y="0"/>
                </a:lnTo>
                <a:close/>
              </a:path>
            </a:pathLst>
          </a:custGeom>
          <a:solidFill>
            <a:srgbClr val="42AF5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4"/>
          <p:cNvSpPr/>
          <p:nvPr/>
        </p:nvSpPr>
        <p:spPr>
          <a:xfrm>
            <a:off x="8172350" y="5875600"/>
            <a:ext cx="180975" cy="180975"/>
          </a:xfrm>
          <a:custGeom>
            <a:avLst/>
            <a:gdLst/>
            <a:ahLst/>
            <a:cxnLst/>
            <a:rect l="l" t="t" r="r" b="b"/>
            <a:pathLst>
              <a:path w="180975" h="180975" extrusionOk="0">
                <a:moveTo>
                  <a:pt x="180975" y="0"/>
                </a:moveTo>
                <a:lnTo>
                  <a:pt x="0" y="0"/>
                </a:lnTo>
                <a:lnTo>
                  <a:pt x="0" y="180975"/>
                </a:lnTo>
                <a:lnTo>
                  <a:pt x="180975" y="180975"/>
                </a:lnTo>
                <a:lnTo>
                  <a:pt x="180975" y="0"/>
                </a:lnTo>
                <a:close/>
              </a:path>
            </a:pathLst>
          </a:custGeom>
          <a:solidFill>
            <a:srgbClr val="2D936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81"/>
        <p:cNvGrpSpPr/>
        <p:nvPr/>
      </p:nvGrpSpPr>
      <p:grpSpPr>
        <a:xfrm>
          <a:off x="0" y="0"/>
          <a:ext cx="0" cy="0"/>
          <a:chOff x="0" y="0"/>
          <a:chExt cx="0" cy="0"/>
        </a:xfrm>
      </p:grpSpPr>
      <p:sp>
        <p:nvSpPr>
          <p:cNvPr id="282" name="Google Shape;282;p25"/>
          <p:cNvSpPr/>
          <p:nvPr/>
        </p:nvSpPr>
        <p:spPr>
          <a:xfrm>
            <a:off x="8172350" y="5342200"/>
            <a:ext cx="457200" cy="457200"/>
          </a:xfrm>
          <a:custGeom>
            <a:avLst/>
            <a:gdLst/>
            <a:ahLst/>
            <a:cxnLst/>
            <a:rect l="l" t="t" r="r" b="b"/>
            <a:pathLst>
              <a:path w="457200" h="457200" extrusionOk="0">
                <a:moveTo>
                  <a:pt x="457200" y="0"/>
                </a:moveTo>
                <a:lnTo>
                  <a:pt x="0" y="0"/>
                </a:lnTo>
                <a:lnTo>
                  <a:pt x="0" y="457200"/>
                </a:lnTo>
                <a:lnTo>
                  <a:pt x="457200" y="457200"/>
                </a:lnTo>
                <a:lnTo>
                  <a:pt x="457200" y="0"/>
                </a:lnTo>
                <a:close/>
              </a:path>
            </a:pathLst>
          </a:custGeom>
          <a:solidFill>
            <a:srgbClr val="42AF5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5"/>
          <p:cNvSpPr/>
          <p:nvPr/>
        </p:nvSpPr>
        <p:spPr>
          <a:xfrm>
            <a:off x="8172350" y="5875600"/>
            <a:ext cx="180975" cy="180975"/>
          </a:xfrm>
          <a:custGeom>
            <a:avLst/>
            <a:gdLst/>
            <a:ahLst/>
            <a:cxnLst/>
            <a:rect l="l" t="t" r="r" b="b"/>
            <a:pathLst>
              <a:path w="180975" h="180975" extrusionOk="0">
                <a:moveTo>
                  <a:pt x="180975" y="0"/>
                </a:moveTo>
                <a:lnTo>
                  <a:pt x="0" y="0"/>
                </a:lnTo>
                <a:lnTo>
                  <a:pt x="0" y="180975"/>
                </a:lnTo>
                <a:lnTo>
                  <a:pt x="180975" y="180975"/>
                </a:lnTo>
                <a:lnTo>
                  <a:pt x="180975" y="0"/>
                </a:lnTo>
                <a:close/>
              </a:path>
            </a:pathLst>
          </a:custGeom>
          <a:solidFill>
            <a:srgbClr val="2D936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84" name="Google Shape;284;p25"/>
          <p:cNvPicPr preferRelativeResize="0"/>
          <p:nvPr/>
        </p:nvPicPr>
        <p:blipFill>
          <a:blip r:embed="rId3">
            <a:alphaModFix/>
          </a:blip>
          <a:stretch>
            <a:fillRect/>
          </a:stretch>
        </p:blipFill>
        <p:spPr>
          <a:xfrm>
            <a:off x="1056013" y="137900"/>
            <a:ext cx="7031976" cy="48677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28</TotalTime>
  <Words>628</Words>
  <Application>Microsoft Office PowerPoint</Application>
  <PresentationFormat>On-screen Show (16:9)</PresentationFormat>
  <Paragraphs>69</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Times New Roman</vt:lpstr>
      <vt:lpstr>Inter</vt:lpstr>
      <vt:lpstr>Tahoma</vt:lpstr>
      <vt:lpstr>Calibri</vt:lpstr>
      <vt:lpstr>Trebuchet MS</vt:lpstr>
      <vt:lpstr>Garamond</vt:lpstr>
      <vt:lpstr>Noto Sans Symbols</vt:lpstr>
      <vt:lpstr>Tunga</vt:lpstr>
      <vt:lpstr>BlackTie</vt:lpstr>
      <vt:lpstr>Ramireddy chandana  Final Project </vt:lpstr>
      <vt:lpstr>KEYLOGGER &amp; SECURITY</vt:lpstr>
      <vt:lpstr>AGENDA</vt:lpstr>
      <vt:lpstr>PROBLEM STATEMENT</vt:lpstr>
      <vt:lpstr>PROJECT OVERVIEW</vt:lpstr>
      <vt:lpstr>WHO ARE THE END USER?</vt:lpstr>
      <vt:lpstr>YOUR SOLUTION AND IT’S VALUE PROPOSITION</vt:lpstr>
      <vt:lpstr>THE WOW IN YOUR SOLUTION</vt:lpstr>
      <vt:lpstr>PowerPoint Presentation</vt:lpstr>
      <vt:lpstr>MODELLING Teams can add wireframes</vt:lpstr>
      <vt:lpstr>PowerPoint Presentation</vt:lpstr>
      <vt:lpstr>PowerPoint Presentation</vt:lpstr>
      <vt:lpstr>Github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Ramireddy chandana  Final Project </dc:title>
  <dc:creator>Lenovo</dc:creator>
  <cp:lastModifiedBy>Lenovo</cp:lastModifiedBy>
  <cp:revision>3</cp:revision>
  <dcterms:modified xsi:type="dcterms:W3CDTF">2024-06-19T13:50:32Z</dcterms:modified>
</cp:coreProperties>
</file>